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nton" charset="1" panose="00000500000000000000"/>
      <p:regular r:id="rId10"/>
    </p:embeddedFont>
    <p:embeddedFont>
      <p:font typeface="Anton Italics" charset="1" panose="00000500000000000000"/>
      <p:regular r:id="rId11"/>
    </p:embeddedFont>
    <p:embeddedFont>
      <p:font typeface="Questrial" charset="1" panose="02000000000000000000"/>
      <p:regular r:id="rId12"/>
    </p:embeddedFont>
    <p:embeddedFont>
      <p:font typeface="Canva Sans" charset="1" panose="020B0503030501040103"/>
      <p:regular r:id="rId13"/>
    </p:embeddedFont>
    <p:embeddedFont>
      <p:font typeface="Canva Sans Bold" charset="1" panose="020B0803030501040103"/>
      <p:regular r:id="rId14"/>
    </p:embeddedFont>
    <p:embeddedFont>
      <p:font typeface="Canva Sans Italics" charset="1" panose="020B0503030501040103"/>
      <p:regular r:id="rId15"/>
    </p:embeddedFont>
    <p:embeddedFont>
      <p:font typeface="Canva Sans Bold Italics" charset="1" panose="020B0803030501040103"/>
      <p:regular r:id="rId16"/>
    </p:embeddedFont>
    <p:embeddedFont>
      <p:font typeface="Canva Sans Medium" charset="1" panose="020B0603030501040103"/>
      <p:regular r:id="rId17"/>
    </p:embeddedFont>
    <p:embeddedFont>
      <p:font typeface="Canva Sans Medium Italics" charset="1" panose="020B0603030501040103"/>
      <p:regular r:id="rId18"/>
    </p:embeddedFont>
    <p:embeddedFont>
      <p:font typeface="TT Chocolates" charset="1" panose="02000503020000020003"/>
      <p:regular r:id="rId19"/>
    </p:embeddedFont>
    <p:embeddedFont>
      <p:font typeface="TT Chocolates Bold" charset="1" panose="02000803020000020003"/>
      <p:regular r:id="rId20"/>
    </p:embeddedFont>
    <p:embeddedFont>
      <p:font typeface="TT Chocolates Italics" charset="1" panose="02000503020000090003"/>
      <p:regular r:id="rId21"/>
    </p:embeddedFont>
    <p:embeddedFont>
      <p:font typeface="TT Chocolates Bold Italics" charset="1" panose="02000803030000090003"/>
      <p:regular r:id="rId22"/>
    </p:embeddedFont>
    <p:embeddedFont>
      <p:font typeface="TT Chocolates Extra-Light" charset="1" panose="02000503030000020003"/>
      <p:regular r:id="rId23"/>
    </p:embeddedFont>
    <p:embeddedFont>
      <p:font typeface="TT Chocolates Extra-Light Italics" charset="1" panose="02000503030000090003"/>
      <p:regular r:id="rId24"/>
    </p:embeddedFont>
    <p:embeddedFont>
      <p:font typeface="TT Chocolates Light Italics" charset="1" panose="02000503030000090003"/>
      <p:regular r:id="rId25"/>
    </p:embeddedFont>
    <p:embeddedFont>
      <p:font typeface="TT Chocolates Ultra-Bold" charset="1" panose="02000903040000020003"/>
      <p:regular r:id="rId26"/>
    </p:embeddedFont>
    <p:embeddedFont>
      <p:font typeface="TT Chocolates Ultra-Bold Italics" charset="1" panose="020009030500000900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40" Target="slides/slide13.xml" Type="http://schemas.openxmlformats.org/officeDocument/2006/relationships/slide"/><Relationship Id="rId41" Target="slides/slide14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https://histonet.streamlit.app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6235877"/>
            <a:ext cx="7705737" cy="699013"/>
            <a:chOff x="0" y="0"/>
            <a:chExt cx="2168051" cy="1966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68051" cy="196671"/>
            </a:xfrm>
            <a:custGeom>
              <a:avLst/>
              <a:gdLst/>
              <a:ahLst/>
              <a:cxnLst/>
              <a:rect r="r" b="b" t="t" l="l"/>
              <a:pathLst>
                <a:path h="196671" w="2168051">
                  <a:moveTo>
                    <a:pt x="0" y="0"/>
                  </a:moveTo>
                  <a:lnTo>
                    <a:pt x="2168051" y="0"/>
                  </a:lnTo>
                  <a:lnTo>
                    <a:pt x="2168051" y="196671"/>
                  </a:lnTo>
                  <a:lnTo>
                    <a:pt x="0" y="196671"/>
                  </a:lnTo>
                  <a:close/>
                </a:path>
              </a:pathLst>
            </a:custGeom>
            <a:solidFill>
              <a:srgbClr val="F8F5FF"/>
            </a:solidFill>
            <a:ln w="9525" cap="sq">
              <a:solidFill>
                <a:srgbClr val="23107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168051" cy="215721"/>
            </a:xfrm>
            <a:prstGeom prst="rect">
              <a:avLst/>
            </a:prstGeom>
          </p:spPr>
          <p:txBody>
            <a:bodyPr anchor="ctr" rtlCol="false" tIns="34560" lIns="34560" bIns="34560" rIns="34560"/>
            <a:lstStyle/>
            <a:p>
              <a:pPr algn="ctr">
                <a:lnSpc>
                  <a:spcPts val="116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867787" y="-1775450"/>
            <a:ext cx="9075579" cy="12365054"/>
          </a:xfrm>
          <a:custGeom>
            <a:avLst/>
            <a:gdLst/>
            <a:ahLst/>
            <a:cxnLst/>
            <a:rect r="r" b="b" t="t" l="l"/>
            <a:pathLst>
              <a:path h="12365054" w="9075579">
                <a:moveTo>
                  <a:pt x="0" y="0"/>
                </a:moveTo>
                <a:lnTo>
                  <a:pt x="9075579" y="0"/>
                </a:lnTo>
                <a:lnTo>
                  <a:pt x="9075579" y="12365054"/>
                </a:lnTo>
                <a:lnTo>
                  <a:pt x="0" y="123650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338895"/>
            <a:ext cx="10102369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2000"/>
              </a:lnSpc>
            </a:pPr>
            <a:r>
              <a:rPr lang="en-US" sz="12000" spc="131">
                <a:solidFill>
                  <a:srgbClr val="231076"/>
                </a:solidFill>
                <a:latin typeface="Anton"/>
              </a:rPr>
              <a:t>HISTOLOGY-NET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7514493"/>
            <a:ext cx="7705737" cy="2322450"/>
            <a:chOff x="0" y="0"/>
            <a:chExt cx="2029495" cy="61167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29495" cy="611674"/>
            </a:xfrm>
            <a:custGeom>
              <a:avLst/>
              <a:gdLst/>
              <a:ahLst/>
              <a:cxnLst/>
              <a:rect r="r" b="b" t="t" l="l"/>
              <a:pathLst>
                <a:path h="611674" w="2029495">
                  <a:moveTo>
                    <a:pt x="0" y="0"/>
                  </a:moveTo>
                  <a:lnTo>
                    <a:pt x="2029495" y="0"/>
                  </a:lnTo>
                  <a:lnTo>
                    <a:pt x="2029495" y="611674"/>
                  </a:lnTo>
                  <a:lnTo>
                    <a:pt x="0" y="6116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"/>
              <a:ext cx="2029495" cy="621199"/>
            </a:xfrm>
            <a:prstGeom prst="rect">
              <a:avLst/>
            </a:prstGeom>
          </p:spPr>
          <p:txBody>
            <a:bodyPr anchor="ctr" rtlCol="false" tIns="165100" lIns="165100" bIns="165100" rIns="165100"/>
            <a:lstStyle/>
            <a:p>
              <a:pPr algn="ctr">
                <a:lnSpc>
                  <a:spcPts val="3539"/>
                </a:lnSpc>
              </a:pPr>
              <a:r>
                <a:rPr lang="en-US" sz="2999">
                  <a:solidFill>
                    <a:srgbClr val="231076"/>
                  </a:solidFill>
                  <a:latin typeface="TT Chocolates Bold"/>
                </a:rPr>
                <a:t>Team 32-B:</a:t>
              </a:r>
              <a:r>
                <a:rPr lang="en-US" sz="2999">
                  <a:solidFill>
                    <a:srgbClr val="231076"/>
                  </a:solidFill>
                  <a:latin typeface="TT Chocolates"/>
                </a:rPr>
                <a:t> </a:t>
              </a:r>
            </a:p>
            <a:p>
              <a:pPr algn="ctr">
                <a:lnSpc>
                  <a:spcPts val="3539"/>
                </a:lnSpc>
              </a:pPr>
              <a:r>
                <a:rPr lang="en-US" sz="2999">
                  <a:solidFill>
                    <a:srgbClr val="231076"/>
                  </a:solidFill>
                  <a:latin typeface="TT Chocolates"/>
                </a:rPr>
                <a:t>Dhruv, Uthamkumar M, Shashank Dwivedi, </a:t>
              </a:r>
            </a:p>
            <a:p>
              <a:pPr algn="ctr">
                <a:lnSpc>
                  <a:spcPts val="3539"/>
                </a:lnSpc>
              </a:pPr>
              <a:r>
                <a:rPr lang="en-US" sz="2999">
                  <a:solidFill>
                    <a:srgbClr val="231076"/>
                  </a:solidFill>
                  <a:latin typeface="TT Chocolates"/>
                </a:rPr>
                <a:t>Paras Bedi, Riya Arora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118386" y="1066950"/>
            <a:ext cx="4789171" cy="358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31"/>
              </a:lnSpc>
            </a:pPr>
            <a:r>
              <a:rPr lang="en-US" sz="2399">
                <a:solidFill>
                  <a:srgbClr val="231076"/>
                </a:solidFill>
                <a:latin typeface="TT Chocolates Bold"/>
              </a:rPr>
              <a:t>AI INNOVATION 3.0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628330"/>
            <a:ext cx="8972201" cy="491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</a:pPr>
            <a:r>
              <a:rPr lang="en-US" sz="3600">
                <a:solidFill>
                  <a:srgbClr val="231076"/>
                </a:solidFill>
                <a:latin typeface="TT Chocolates Ultra-Bold"/>
              </a:rPr>
              <a:t>PROBLEM STATEMENT-2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73204" y="6313921"/>
            <a:ext cx="7075654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86"/>
              </a:lnSpc>
            </a:pPr>
            <a:r>
              <a:rPr lang="en-US" sz="3572">
                <a:solidFill>
                  <a:srgbClr val="231076"/>
                </a:solidFill>
                <a:latin typeface="TT Chocolates"/>
              </a:rPr>
              <a:t>Self-Supervised Segmentation Solver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06933" y="1066950"/>
            <a:ext cx="2752367" cy="358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831"/>
              </a:lnSpc>
            </a:pPr>
            <a:r>
              <a:rPr lang="en-US" sz="2399">
                <a:solidFill>
                  <a:srgbClr val="231076"/>
                </a:solidFill>
                <a:latin typeface="TT Chocolates Bold"/>
              </a:rPr>
              <a:t>APRIL 28, 2024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16" t="-78231" r="-2620" b="-4638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9369" y="198646"/>
            <a:ext cx="17806040" cy="9840685"/>
            <a:chOff x="0" y="0"/>
            <a:chExt cx="5009826" cy="27687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9826" cy="2768730"/>
            </a:xfrm>
            <a:custGeom>
              <a:avLst/>
              <a:gdLst/>
              <a:ahLst/>
              <a:cxnLst/>
              <a:rect r="r" b="b" t="t" l="l"/>
              <a:pathLst>
                <a:path h="2768730" w="5009826">
                  <a:moveTo>
                    <a:pt x="0" y="0"/>
                  </a:moveTo>
                  <a:lnTo>
                    <a:pt x="5009826" y="0"/>
                  </a:lnTo>
                  <a:lnTo>
                    <a:pt x="5009826" y="2768730"/>
                  </a:lnTo>
                  <a:lnTo>
                    <a:pt x="0" y="2768730"/>
                  </a:lnTo>
                  <a:close/>
                </a:path>
              </a:pathLst>
            </a:custGeom>
            <a:solidFill>
              <a:srgbClr val="FFFFFF"/>
            </a:solidFill>
            <a:ln w="28575" cap="sq">
              <a:solidFill>
                <a:srgbClr val="231076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5009826" cy="2787780"/>
            </a:xfrm>
            <a:prstGeom prst="rect">
              <a:avLst/>
            </a:prstGeom>
          </p:spPr>
          <p:txBody>
            <a:bodyPr anchor="ctr" rtlCol="false" tIns="34560" lIns="34560" bIns="34560" rIns="34560"/>
            <a:lstStyle/>
            <a:p>
              <a:pPr algn="ctr">
                <a:lnSpc>
                  <a:spcPts val="116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621270" y="3009213"/>
            <a:ext cx="7045461" cy="124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3"/>
              </a:lnSpc>
            </a:pPr>
            <a:r>
              <a:rPr lang="en-US" sz="7281">
                <a:solidFill>
                  <a:srgbClr val="0E0340"/>
                </a:solidFill>
                <a:latin typeface="TT Chocolates Bold"/>
              </a:rPr>
              <a:t>WebApp Demo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490195" y="5048250"/>
            <a:ext cx="7164388" cy="739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8"/>
              </a:lnSpc>
              <a:spcBef>
                <a:spcPct val="0"/>
              </a:spcBef>
            </a:pPr>
            <a:r>
              <a:rPr lang="en-US" sz="4241" u="sng">
                <a:solidFill>
                  <a:srgbClr val="5271FF"/>
                </a:solidFill>
                <a:latin typeface="Questrial"/>
                <a:hlinkClick r:id="rId3" tooltip="https://histonet.streamlit.app"/>
              </a:rPr>
              <a:t>https://histonet.streamlit.app/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16" t="-78231" r="-2620" b="-4638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9369" y="198646"/>
            <a:ext cx="17806040" cy="9840685"/>
            <a:chOff x="0" y="0"/>
            <a:chExt cx="5009826" cy="27687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9826" cy="2768730"/>
            </a:xfrm>
            <a:custGeom>
              <a:avLst/>
              <a:gdLst/>
              <a:ahLst/>
              <a:cxnLst/>
              <a:rect r="r" b="b" t="t" l="l"/>
              <a:pathLst>
                <a:path h="2768730" w="5009826">
                  <a:moveTo>
                    <a:pt x="0" y="0"/>
                  </a:moveTo>
                  <a:lnTo>
                    <a:pt x="5009826" y="0"/>
                  </a:lnTo>
                  <a:lnTo>
                    <a:pt x="5009826" y="2768730"/>
                  </a:lnTo>
                  <a:lnTo>
                    <a:pt x="0" y="2768730"/>
                  </a:lnTo>
                  <a:close/>
                </a:path>
              </a:pathLst>
            </a:custGeom>
            <a:solidFill>
              <a:srgbClr val="FFFFFF"/>
            </a:solidFill>
            <a:ln w="28575" cap="sq">
              <a:solidFill>
                <a:srgbClr val="231076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5009826" cy="2787780"/>
            </a:xfrm>
            <a:prstGeom prst="rect">
              <a:avLst/>
            </a:prstGeom>
          </p:spPr>
          <p:txBody>
            <a:bodyPr anchor="ctr" rtlCol="false" tIns="34560" lIns="34560" bIns="34560" rIns="34560"/>
            <a:lstStyle/>
            <a:p>
              <a:pPr algn="ctr">
                <a:lnSpc>
                  <a:spcPts val="11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366808" y="2508810"/>
            <a:ext cx="13411162" cy="6125223"/>
          </a:xfrm>
          <a:custGeom>
            <a:avLst/>
            <a:gdLst/>
            <a:ahLst/>
            <a:cxnLst/>
            <a:rect r="r" b="b" t="t" l="l"/>
            <a:pathLst>
              <a:path h="6125223" w="13411162">
                <a:moveTo>
                  <a:pt x="0" y="0"/>
                </a:moveTo>
                <a:lnTo>
                  <a:pt x="13411162" y="0"/>
                </a:lnTo>
                <a:lnTo>
                  <a:pt x="13411162" y="6125224"/>
                </a:lnTo>
                <a:lnTo>
                  <a:pt x="0" y="61252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5621270" y="885825"/>
            <a:ext cx="7045461" cy="124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3"/>
              </a:lnSpc>
            </a:pPr>
            <a:r>
              <a:rPr lang="en-US" sz="7281">
                <a:solidFill>
                  <a:srgbClr val="0E0340"/>
                </a:solidFill>
                <a:latin typeface="TT Chocolates Bold"/>
              </a:rPr>
              <a:t>WebApp Demo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16" t="-78231" r="-2620" b="-4638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9369" y="198646"/>
            <a:ext cx="17806040" cy="9840685"/>
            <a:chOff x="0" y="0"/>
            <a:chExt cx="5009826" cy="27687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9826" cy="2768730"/>
            </a:xfrm>
            <a:custGeom>
              <a:avLst/>
              <a:gdLst/>
              <a:ahLst/>
              <a:cxnLst/>
              <a:rect r="r" b="b" t="t" l="l"/>
              <a:pathLst>
                <a:path h="2768730" w="5009826">
                  <a:moveTo>
                    <a:pt x="0" y="0"/>
                  </a:moveTo>
                  <a:lnTo>
                    <a:pt x="5009826" y="0"/>
                  </a:lnTo>
                  <a:lnTo>
                    <a:pt x="5009826" y="2768730"/>
                  </a:lnTo>
                  <a:lnTo>
                    <a:pt x="0" y="2768730"/>
                  </a:lnTo>
                  <a:close/>
                </a:path>
              </a:pathLst>
            </a:custGeom>
            <a:solidFill>
              <a:srgbClr val="FFFFFF"/>
            </a:solidFill>
            <a:ln w="28575" cap="sq">
              <a:solidFill>
                <a:srgbClr val="231076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5009826" cy="2787780"/>
            </a:xfrm>
            <a:prstGeom prst="rect">
              <a:avLst/>
            </a:prstGeom>
          </p:spPr>
          <p:txBody>
            <a:bodyPr anchor="ctr" rtlCol="false" tIns="34560" lIns="34560" bIns="34560" rIns="34560"/>
            <a:lstStyle/>
            <a:p>
              <a:pPr algn="ctr">
                <a:lnSpc>
                  <a:spcPts val="11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458356" y="2628474"/>
            <a:ext cx="13371289" cy="6376337"/>
          </a:xfrm>
          <a:custGeom>
            <a:avLst/>
            <a:gdLst/>
            <a:ahLst/>
            <a:cxnLst/>
            <a:rect r="r" b="b" t="t" l="l"/>
            <a:pathLst>
              <a:path h="6376337" w="13371289">
                <a:moveTo>
                  <a:pt x="0" y="0"/>
                </a:moveTo>
                <a:lnTo>
                  <a:pt x="13371288" y="0"/>
                </a:lnTo>
                <a:lnTo>
                  <a:pt x="13371288" y="6376337"/>
                </a:lnTo>
                <a:lnTo>
                  <a:pt x="0" y="63763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347" r="-642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5621270" y="885825"/>
            <a:ext cx="7045461" cy="124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3"/>
              </a:lnSpc>
            </a:pPr>
            <a:r>
              <a:rPr lang="en-US" sz="7281">
                <a:solidFill>
                  <a:srgbClr val="0E0340"/>
                </a:solidFill>
                <a:latin typeface="TT Chocolates Bold"/>
              </a:rPr>
              <a:t>WebApp Demo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16" t="-78231" r="-2620" b="-4638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9369" y="198646"/>
            <a:ext cx="17806040" cy="9840685"/>
            <a:chOff x="0" y="0"/>
            <a:chExt cx="5009826" cy="27687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9826" cy="2768730"/>
            </a:xfrm>
            <a:custGeom>
              <a:avLst/>
              <a:gdLst/>
              <a:ahLst/>
              <a:cxnLst/>
              <a:rect r="r" b="b" t="t" l="l"/>
              <a:pathLst>
                <a:path h="2768730" w="5009826">
                  <a:moveTo>
                    <a:pt x="0" y="0"/>
                  </a:moveTo>
                  <a:lnTo>
                    <a:pt x="5009826" y="0"/>
                  </a:lnTo>
                  <a:lnTo>
                    <a:pt x="5009826" y="2768730"/>
                  </a:lnTo>
                  <a:lnTo>
                    <a:pt x="0" y="2768730"/>
                  </a:lnTo>
                  <a:close/>
                </a:path>
              </a:pathLst>
            </a:custGeom>
            <a:solidFill>
              <a:srgbClr val="FFFFFF"/>
            </a:solidFill>
            <a:ln w="28575" cap="sq">
              <a:solidFill>
                <a:srgbClr val="231076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5009826" cy="2787780"/>
            </a:xfrm>
            <a:prstGeom prst="rect">
              <a:avLst/>
            </a:prstGeom>
          </p:spPr>
          <p:txBody>
            <a:bodyPr anchor="ctr" rtlCol="false" tIns="34560" lIns="34560" bIns="34560" rIns="34560"/>
            <a:lstStyle/>
            <a:p>
              <a:pPr algn="ctr">
                <a:lnSpc>
                  <a:spcPts val="11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444033" y="2486399"/>
            <a:ext cx="13399933" cy="6448252"/>
          </a:xfrm>
          <a:custGeom>
            <a:avLst/>
            <a:gdLst/>
            <a:ahLst/>
            <a:cxnLst/>
            <a:rect r="r" b="b" t="t" l="l"/>
            <a:pathLst>
              <a:path h="6448252" w="13399933">
                <a:moveTo>
                  <a:pt x="0" y="0"/>
                </a:moveTo>
                <a:lnTo>
                  <a:pt x="13399934" y="0"/>
                </a:lnTo>
                <a:lnTo>
                  <a:pt x="13399934" y="6448253"/>
                </a:lnTo>
                <a:lnTo>
                  <a:pt x="0" y="644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27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5621270" y="885825"/>
            <a:ext cx="7045461" cy="124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3"/>
              </a:lnSpc>
            </a:pPr>
            <a:r>
              <a:rPr lang="en-US" sz="7281">
                <a:solidFill>
                  <a:srgbClr val="0E0340"/>
                </a:solidFill>
                <a:latin typeface="TT Chocolates Bold"/>
              </a:rPr>
              <a:t>WebApp Demo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17355" y="4059549"/>
            <a:ext cx="11141945" cy="1948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959"/>
              </a:lnSpc>
            </a:pPr>
            <a:r>
              <a:rPr lang="en-US" sz="11399">
                <a:solidFill>
                  <a:srgbClr val="0E0340"/>
                </a:solidFill>
                <a:latin typeface="TT Chocolates Bold"/>
              </a:rPr>
              <a:t>Thank You!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3687178">
            <a:off x="-3518932" y="-2576774"/>
            <a:ext cx="9095263" cy="10850159"/>
          </a:xfrm>
          <a:custGeom>
            <a:avLst/>
            <a:gdLst/>
            <a:ahLst/>
            <a:cxnLst/>
            <a:rect r="r" b="b" t="t" l="l"/>
            <a:pathLst>
              <a:path h="10850159" w="9095263">
                <a:moveTo>
                  <a:pt x="0" y="0"/>
                </a:moveTo>
                <a:lnTo>
                  <a:pt x="9095264" y="0"/>
                </a:lnTo>
                <a:lnTo>
                  <a:pt x="9095264" y="10850158"/>
                </a:lnTo>
                <a:lnTo>
                  <a:pt x="0" y="108501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968593">
            <a:off x="2390867" y="7058813"/>
            <a:ext cx="4694922" cy="5600788"/>
          </a:xfrm>
          <a:custGeom>
            <a:avLst/>
            <a:gdLst/>
            <a:ahLst/>
            <a:cxnLst/>
            <a:rect r="r" b="b" t="t" l="l"/>
            <a:pathLst>
              <a:path h="5600788" w="4694922">
                <a:moveTo>
                  <a:pt x="0" y="0"/>
                </a:moveTo>
                <a:lnTo>
                  <a:pt x="4694921" y="0"/>
                </a:lnTo>
                <a:lnTo>
                  <a:pt x="4694921" y="5600789"/>
                </a:lnTo>
                <a:lnTo>
                  <a:pt x="0" y="56007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062497" y="-446942"/>
            <a:ext cx="11285040" cy="11180883"/>
            <a:chOff x="0" y="0"/>
            <a:chExt cx="2972192" cy="29447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72192" cy="2944759"/>
            </a:xfrm>
            <a:custGeom>
              <a:avLst/>
              <a:gdLst/>
              <a:ahLst/>
              <a:cxnLst/>
              <a:rect r="r" b="b" t="t" l="l"/>
              <a:pathLst>
                <a:path h="2944759" w="2972192">
                  <a:moveTo>
                    <a:pt x="0" y="0"/>
                  </a:moveTo>
                  <a:lnTo>
                    <a:pt x="2972192" y="0"/>
                  </a:lnTo>
                  <a:lnTo>
                    <a:pt x="2972192" y="2944759"/>
                  </a:lnTo>
                  <a:lnTo>
                    <a:pt x="0" y="294475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972192" cy="2992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028700"/>
            <a:ext cx="6199316" cy="8229600"/>
            <a:chOff x="0" y="0"/>
            <a:chExt cx="1713532" cy="22747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13532" cy="2274717"/>
            </a:xfrm>
            <a:custGeom>
              <a:avLst/>
              <a:gdLst/>
              <a:ahLst/>
              <a:cxnLst/>
              <a:rect r="r" b="b" t="t" l="l"/>
              <a:pathLst>
                <a:path h="2274717" w="1713532">
                  <a:moveTo>
                    <a:pt x="0" y="0"/>
                  </a:moveTo>
                  <a:lnTo>
                    <a:pt x="1713532" y="0"/>
                  </a:lnTo>
                  <a:lnTo>
                    <a:pt x="1713532" y="2274717"/>
                  </a:lnTo>
                  <a:lnTo>
                    <a:pt x="0" y="2274717"/>
                  </a:lnTo>
                  <a:close/>
                </a:path>
              </a:pathLst>
            </a:custGeom>
            <a:solidFill>
              <a:srgbClr val="B8AAD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713532" cy="2322342"/>
            </a:xfrm>
            <a:prstGeom prst="rect">
              <a:avLst/>
            </a:prstGeom>
          </p:spPr>
          <p:txBody>
            <a:bodyPr anchor="ctr" rtlCol="false" tIns="48405" lIns="48405" bIns="48405" rIns="48405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222543" y="3625055"/>
            <a:ext cx="12149584" cy="182510"/>
            <a:chOff x="0" y="0"/>
            <a:chExt cx="3199890" cy="4806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881518" y="2143044"/>
            <a:ext cx="8377782" cy="129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10"/>
              </a:lnSpc>
            </a:pPr>
            <a:r>
              <a:rPr lang="en-US" sz="7507">
                <a:solidFill>
                  <a:srgbClr val="0E0340"/>
                </a:solidFill>
                <a:latin typeface="TT Chocolates Bold"/>
              </a:rPr>
              <a:t>Problem Statement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81518" y="5086350"/>
            <a:ext cx="8377782" cy="334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0E0340"/>
                </a:solidFill>
                <a:latin typeface="Canva Sans"/>
              </a:rPr>
              <a:t>This project aims to develop a </a:t>
            </a:r>
            <a:r>
              <a:rPr lang="en-US" sz="3200">
                <a:solidFill>
                  <a:srgbClr val="0E0340"/>
                </a:solidFill>
                <a:latin typeface="Canva Sans Bold"/>
              </a:rPr>
              <a:t>self-supervised learning</a:t>
            </a:r>
            <a:r>
              <a:rPr lang="en-US" sz="3200">
                <a:solidFill>
                  <a:srgbClr val="0E0340"/>
                </a:solidFill>
                <a:latin typeface="Canva Sans"/>
              </a:rPr>
              <a:t> model for efficient binary segmentation of histology images, with little labelled data and abundant unlabelled data; and integrate it into a </a:t>
            </a:r>
            <a:r>
              <a:rPr lang="en-US" sz="3200">
                <a:solidFill>
                  <a:srgbClr val="0E0340"/>
                </a:solidFill>
                <a:latin typeface="Canva Sans Bold"/>
              </a:rPr>
              <a:t>user-friendly webpage</a:t>
            </a:r>
            <a:r>
              <a:rPr lang="en-US" sz="3200">
                <a:solidFill>
                  <a:srgbClr val="0E0340"/>
                </a:solidFill>
                <a:latin typeface="Canva Sans"/>
              </a:rPr>
              <a:t> for practical utility.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5400000">
            <a:off x="0" y="2057400"/>
            <a:ext cx="8229600" cy="6172200"/>
          </a:xfrm>
          <a:custGeom>
            <a:avLst/>
            <a:gdLst/>
            <a:ahLst/>
            <a:cxnLst/>
            <a:rect r="r" b="b" t="t" l="l"/>
            <a:pathLst>
              <a:path h="6172200" w="8229600">
                <a:moveTo>
                  <a:pt x="0" y="0"/>
                </a:moveTo>
                <a:lnTo>
                  <a:pt x="8229600" y="0"/>
                </a:lnTo>
                <a:lnTo>
                  <a:pt x="8229600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49" t="0" r="-625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951555"/>
            <a:ext cx="21045830" cy="2443182"/>
            <a:chOff x="0" y="0"/>
            <a:chExt cx="5542935" cy="643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42935" cy="643472"/>
            </a:xfrm>
            <a:custGeom>
              <a:avLst/>
              <a:gdLst/>
              <a:ahLst/>
              <a:cxnLst/>
              <a:rect r="r" b="b" t="t" l="l"/>
              <a:pathLst>
                <a:path h="643472" w="5542935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34794" y="1179624"/>
            <a:ext cx="16218413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FFFFF"/>
                </a:solidFill>
                <a:latin typeface="TT Chocolates Bold"/>
              </a:rPr>
              <a:t>Tasks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6560195"/>
            <a:ext cx="5050055" cy="843343"/>
            <a:chOff x="0" y="0"/>
            <a:chExt cx="1354121" cy="22613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54122" cy="226134"/>
            </a:xfrm>
            <a:custGeom>
              <a:avLst/>
              <a:gdLst/>
              <a:ahLst/>
              <a:cxnLst/>
              <a:rect r="r" b="b" t="t" l="l"/>
              <a:pathLst>
                <a:path h="226134" w="1354122">
                  <a:moveTo>
                    <a:pt x="0" y="0"/>
                  </a:moveTo>
                  <a:lnTo>
                    <a:pt x="1354122" y="0"/>
                  </a:lnTo>
                  <a:lnTo>
                    <a:pt x="1354122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1354121" cy="3023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620"/>
                </a:lnSpc>
              </a:pPr>
              <a:r>
                <a:rPr lang="en-US" sz="3300">
                  <a:solidFill>
                    <a:srgbClr val="FFFFFF"/>
                  </a:solidFill>
                  <a:latin typeface="TT Chocolates Ultra-Bold"/>
                </a:rPr>
                <a:t>Pre-Text Training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422493" y="5873765"/>
            <a:ext cx="5050055" cy="843343"/>
            <a:chOff x="0" y="0"/>
            <a:chExt cx="1354121" cy="2261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54122" cy="226134"/>
            </a:xfrm>
            <a:custGeom>
              <a:avLst/>
              <a:gdLst/>
              <a:ahLst/>
              <a:cxnLst/>
              <a:rect r="r" b="b" t="t" l="l"/>
              <a:pathLst>
                <a:path h="226134" w="1354122">
                  <a:moveTo>
                    <a:pt x="0" y="0"/>
                  </a:moveTo>
                  <a:lnTo>
                    <a:pt x="1354122" y="0"/>
                  </a:lnTo>
                  <a:lnTo>
                    <a:pt x="1354122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76200"/>
              <a:ext cx="1354121" cy="3023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620"/>
                </a:lnSpc>
              </a:pPr>
              <a:r>
                <a:rPr lang="en-US" sz="3300">
                  <a:solidFill>
                    <a:srgbClr val="FFFFFF"/>
                  </a:solidFill>
                  <a:latin typeface="TT Chocolates Ultra-Bold"/>
                </a:rPr>
                <a:t>Segmentation &amp; Inference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815448" y="6560195"/>
            <a:ext cx="5050055" cy="843343"/>
            <a:chOff x="0" y="0"/>
            <a:chExt cx="1354121" cy="22613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54122" cy="226134"/>
            </a:xfrm>
            <a:custGeom>
              <a:avLst/>
              <a:gdLst/>
              <a:ahLst/>
              <a:cxnLst/>
              <a:rect r="r" b="b" t="t" l="l"/>
              <a:pathLst>
                <a:path h="226134" w="1354122">
                  <a:moveTo>
                    <a:pt x="0" y="0"/>
                  </a:moveTo>
                  <a:lnTo>
                    <a:pt x="1354122" y="0"/>
                  </a:lnTo>
                  <a:lnTo>
                    <a:pt x="1354122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76200"/>
              <a:ext cx="1354121" cy="3023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620"/>
                </a:lnSpc>
              </a:pPr>
              <a:r>
                <a:rPr lang="en-US" sz="3300">
                  <a:solidFill>
                    <a:srgbClr val="FFFFFF"/>
                  </a:solidFill>
                  <a:latin typeface="TT Chocolates Ultra-Bold"/>
                </a:rPr>
                <a:t>User Friendly Webpage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28700" y="4657137"/>
            <a:ext cx="5043961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225"/>
              </a:lnSpc>
              <a:spcBef>
                <a:spcPct val="0"/>
              </a:spcBef>
            </a:pPr>
            <a:r>
              <a:rPr lang="en-US" sz="2500">
                <a:solidFill>
                  <a:srgbClr val="46483F"/>
                </a:solidFill>
                <a:latin typeface="Questrial"/>
              </a:rPr>
              <a:t>Choose and implement appropriate pre-text task(s) to facilitate self-supervised learning from the unlabeled histology image dataset.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815448" y="4695236"/>
            <a:ext cx="5050055" cy="16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224"/>
              </a:lnSpc>
              <a:spcBef>
                <a:spcPct val="0"/>
              </a:spcBef>
            </a:pPr>
            <a:r>
              <a:rPr lang="en-US" sz="2499">
                <a:solidFill>
                  <a:srgbClr val="46483F"/>
                </a:solidFill>
                <a:latin typeface="Questrial"/>
              </a:rPr>
              <a:t>Create a user-friendly webpage that deploys the model and generates segmented masks to the user-input histology images 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422074" y="6953291"/>
            <a:ext cx="5050055" cy="200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224"/>
              </a:lnSpc>
              <a:spcBef>
                <a:spcPct val="0"/>
              </a:spcBef>
            </a:pPr>
            <a:r>
              <a:rPr lang="en-US" sz="2499">
                <a:solidFill>
                  <a:srgbClr val="46483F"/>
                </a:solidFill>
                <a:latin typeface="Questrial"/>
              </a:rPr>
              <a:t>Develop the self-supervised learning model by fine-tuning on labelled data, capable of segmenting histology images into meaningful regions.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713520"/>
            <a:ext cx="21045830" cy="2443182"/>
            <a:chOff x="0" y="0"/>
            <a:chExt cx="5542935" cy="643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42935" cy="643472"/>
            </a:xfrm>
            <a:custGeom>
              <a:avLst/>
              <a:gdLst/>
              <a:ahLst/>
              <a:cxnLst/>
              <a:rect r="r" b="b" t="t" l="l"/>
              <a:pathLst>
                <a:path h="643472" w="5542935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33067" y="5438406"/>
            <a:ext cx="846398" cy="1123201"/>
            <a:chOff x="0" y="0"/>
            <a:chExt cx="241977" cy="3211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1977" cy="321112"/>
            </a:xfrm>
            <a:custGeom>
              <a:avLst/>
              <a:gdLst/>
              <a:ahLst/>
              <a:cxnLst/>
              <a:rect r="r" b="b" t="t" l="l"/>
              <a:pathLst>
                <a:path h="321112" w="241977">
                  <a:moveTo>
                    <a:pt x="120988" y="0"/>
                  </a:moveTo>
                  <a:lnTo>
                    <a:pt x="120988" y="0"/>
                  </a:lnTo>
                  <a:cubicBezTo>
                    <a:pt x="187808" y="0"/>
                    <a:pt x="241977" y="54168"/>
                    <a:pt x="241977" y="120988"/>
                  </a:cubicBezTo>
                  <a:lnTo>
                    <a:pt x="241977" y="200124"/>
                  </a:lnTo>
                  <a:cubicBezTo>
                    <a:pt x="241977" y="266944"/>
                    <a:pt x="187808" y="321112"/>
                    <a:pt x="120988" y="321112"/>
                  </a:cubicBezTo>
                  <a:lnTo>
                    <a:pt x="120988" y="321112"/>
                  </a:lnTo>
                  <a:cubicBezTo>
                    <a:pt x="54168" y="321112"/>
                    <a:pt x="0" y="266944"/>
                    <a:pt x="0" y="200124"/>
                  </a:cubicBezTo>
                  <a:lnTo>
                    <a:pt x="0" y="120988"/>
                  </a:lnTo>
                  <a:cubicBezTo>
                    <a:pt x="0" y="54168"/>
                    <a:pt x="54168" y="0"/>
                    <a:pt x="120988" y="0"/>
                  </a:cubicBezTo>
                  <a:close/>
                </a:path>
              </a:pathLst>
            </a:custGeom>
            <a:solidFill>
              <a:srgbClr val="E0DA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41977" cy="3687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33067" y="3908426"/>
            <a:ext cx="846398" cy="1117214"/>
            <a:chOff x="0" y="0"/>
            <a:chExt cx="241977" cy="319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1977" cy="319400"/>
            </a:xfrm>
            <a:custGeom>
              <a:avLst/>
              <a:gdLst/>
              <a:ahLst/>
              <a:cxnLst/>
              <a:rect r="r" b="b" t="t" l="l"/>
              <a:pathLst>
                <a:path h="319400" w="241977">
                  <a:moveTo>
                    <a:pt x="120988" y="0"/>
                  </a:moveTo>
                  <a:lnTo>
                    <a:pt x="120988" y="0"/>
                  </a:lnTo>
                  <a:cubicBezTo>
                    <a:pt x="187808" y="0"/>
                    <a:pt x="241977" y="54168"/>
                    <a:pt x="241977" y="120988"/>
                  </a:cubicBezTo>
                  <a:lnTo>
                    <a:pt x="241977" y="198412"/>
                  </a:lnTo>
                  <a:cubicBezTo>
                    <a:pt x="241977" y="265232"/>
                    <a:pt x="187808" y="319400"/>
                    <a:pt x="120988" y="319400"/>
                  </a:cubicBezTo>
                  <a:lnTo>
                    <a:pt x="120988" y="319400"/>
                  </a:lnTo>
                  <a:cubicBezTo>
                    <a:pt x="54168" y="319400"/>
                    <a:pt x="0" y="265232"/>
                    <a:pt x="0" y="198412"/>
                  </a:cubicBezTo>
                  <a:lnTo>
                    <a:pt x="0" y="120988"/>
                  </a:lnTo>
                  <a:cubicBezTo>
                    <a:pt x="0" y="54168"/>
                    <a:pt x="54168" y="0"/>
                    <a:pt x="120988" y="0"/>
                  </a:cubicBezTo>
                  <a:close/>
                </a:path>
              </a:pathLst>
            </a:custGeom>
            <a:solidFill>
              <a:srgbClr val="E0DAE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41977" cy="367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03382" y="8488448"/>
            <a:ext cx="846398" cy="1116803"/>
            <a:chOff x="0" y="0"/>
            <a:chExt cx="222920" cy="29413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22920" cy="294137"/>
            </a:xfrm>
            <a:custGeom>
              <a:avLst/>
              <a:gdLst/>
              <a:ahLst/>
              <a:cxnLst/>
              <a:rect r="r" b="b" t="t" l="l"/>
              <a:pathLst>
                <a:path h="294137" w="222920">
                  <a:moveTo>
                    <a:pt x="111460" y="0"/>
                  </a:moveTo>
                  <a:lnTo>
                    <a:pt x="111460" y="0"/>
                  </a:lnTo>
                  <a:cubicBezTo>
                    <a:pt x="173017" y="0"/>
                    <a:pt x="222920" y="49902"/>
                    <a:pt x="222920" y="111460"/>
                  </a:cubicBezTo>
                  <a:lnTo>
                    <a:pt x="222920" y="182678"/>
                  </a:lnTo>
                  <a:cubicBezTo>
                    <a:pt x="222920" y="212239"/>
                    <a:pt x="211177" y="240589"/>
                    <a:pt x="190274" y="261492"/>
                  </a:cubicBezTo>
                  <a:cubicBezTo>
                    <a:pt x="169371" y="282394"/>
                    <a:pt x="141021" y="294137"/>
                    <a:pt x="111460" y="294137"/>
                  </a:cubicBezTo>
                  <a:lnTo>
                    <a:pt x="111460" y="294137"/>
                  </a:lnTo>
                  <a:cubicBezTo>
                    <a:pt x="49902" y="294137"/>
                    <a:pt x="0" y="244235"/>
                    <a:pt x="0" y="182678"/>
                  </a:cubicBezTo>
                  <a:lnTo>
                    <a:pt x="0" y="111460"/>
                  </a:lnTo>
                  <a:cubicBezTo>
                    <a:pt x="0" y="81899"/>
                    <a:pt x="11743" y="53549"/>
                    <a:pt x="32646" y="32646"/>
                  </a:cubicBezTo>
                  <a:cubicBezTo>
                    <a:pt x="53549" y="11743"/>
                    <a:pt x="81899" y="0"/>
                    <a:pt x="111460" y="0"/>
                  </a:cubicBezTo>
                  <a:close/>
                </a:path>
              </a:pathLst>
            </a:custGeom>
            <a:solidFill>
              <a:srgbClr val="E0DAE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222920" cy="3417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33067" y="6974374"/>
            <a:ext cx="846398" cy="1104498"/>
            <a:chOff x="0" y="0"/>
            <a:chExt cx="222920" cy="29089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22920" cy="290897"/>
            </a:xfrm>
            <a:custGeom>
              <a:avLst/>
              <a:gdLst/>
              <a:ahLst/>
              <a:cxnLst/>
              <a:rect r="r" b="b" t="t" l="l"/>
              <a:pathLst>
                <a:path h="290897" w="222920">
                  <a:moveTo>
                    <a:pt x="111460" y="0"/>
                  </a:moveTo>
                  <a:lnTo>
                    <a:pt x="111460" y="0"/>
                  </a:lnTo>
                  <a:cubicBezTo>
                    <a:pt x="173017" y="0"/>
                    <a:pt x="222920" y="49902"/>
                    <a:pt x="222920" y="111460"/>
                  </a:cubicBezTo>
                  <a:lnTo>
                    <a:pt x="222920" y="179437"/>
                  </a:lnTo>
                  <a:cubicBezTo>
                    <a:pt x="222920" y="208998"/>
                    <a:pt x="211177" y="237348"/>
                    <a:pt x="190274" y="258251"/>
                  </a:cubicBezTo>
                  <a:cubicBezTo>
                    <a:pt x="169371" y="279154"/>
                    <a:pt x="141021" y="290897"/>
                    <a:pt x="111460" y="290897"/>
                  </a:cubicBezTo>
                  <a:lnTo>
                    <a:pt x="111460" y="290897"/>
                  </a:lnTo>
                  <a:cubicBezTo>
                    <a:pt x="49902" y="290897"/>
                    <a:pt x="0" y="240994"/>
                    <a:pt x="0" y="179437"/>
                  </a:cubicBezTo>
                  <a:lnTo>
                    <a:pt x="0" y="111460"/>
                  </a:lnTo>
                  <a:cubicBezTo>
                    <a:pt x="0" y="81899"/>
                    <a:pt x="11743" y="53549"/>
                    <a:pt x="32646" y="32646"/>
                  </a:cubicBezTo>
                  <a:cubicBezTo>
                    <a:pt x="53549" y="11743"/>
                    <a:pt x="81899" y="0"/>
                    <a:pt x="111460" y="0"/>
                  </a:cubicBezTo>
                  <a:close/>
                </a:path>
              </a:pathLst>
            </a:custGeom>
            <a:solidFill>
              <a:srgbClr val="E0DAE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222920" cy="338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0832896" y="5703213"/>
            <a:ext cx="3148687" cy="3148687"/>
          </a:xfrm>
          <a:custGeom>
            <a:avLst/>
            <a:gdLst/>
            <a:ahLst/>
            <a:cxnLst/>
            <a:rect r="r" b="b" t="t" l="l"/>
            <a:pathLst>
              <a:path h="3148687" w="3148687">
                <a:moveTo>
                  <a:pt x="0" y="0"/>
                </a:moveTo>
                <a:lnTo>
                  <a:pt x="3148687" y="0"/>
                </a:lnTo>
                <a:lnTo>
                  <a:pt x="3148687" y="3148687"/>
                </a:lnTo>
                <a:lnTo>
                  <a:pt x="0" y="3148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4381633" y="5703213"/>
            <a:ext cx="3148687" cy="3148687"/>
          </a:xfrm>
          <a:custGeom>
            <a:avLst/>
            <a:gdLst/>
            <a:ahLst/>
            <a:cxnLst/>
            <a:rect r="r" b="b" t="t" l="l"/>
            <a:pathLst>
              <a:path h="3148687" w="3148687">
                <a:moveTo>
                  <a:pt x="0" y="0"/>
                </a:moveTo>
                <a:lnTo>
                  <a:pt x="3148687" y="0"/>
                </a:lnTo>
                <a:lnTo>
                  <a:pt x="3148687" y="3148687"/>
                </a:lnTo>
                <a:lnTo>
                  <a:pt x="0" y="31486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716351" y="5296488"/>
            <a:ext cx="479830" cy="1130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557"/>
              </a:lnSpc>
            </a:pPr>
            <a:r>
              <a:rPr lang="en-US" sz="5622">
                <a:solidFill>
                  <a:srgbClr val="0E0340"/>
                </a:solidFill>
                <a:latin typeface="TT Chocolates Bold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782707" y="8804275"/>
            <a:ext cx="1038646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E0340"/>
                </a:solidFill>
                <a:latin typeface="Questrial"/>
              </a:rPr>
              <a:t>Grayscale labels with size 256*256*1</a:t>
            </a:r>
          </a:p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022606" y="1014044"/>
            <a:ext cx="16218413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FFFFF"/>
                </a:solidFill>
                <a:latin typeface="TT Chocolates Bold"/>
              </a:rPr>
              <a:t>Dataset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11956" y="3732579"/>
            <a:ext cx="288619" cy="1183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036"/>
              </a:lnSpc>
            </a:pPr>
            <a:r>
              <a:rPr lang="en-US" sz="5903">
                <a:solidFill>
                  <a:srgbClr val="0E0340"/>
                </a:solidFill>
                <a:latin typeface="TT Chocolates Bold"/>
              </a:rPr>
              <a:t>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782707" y="4163112"/>
            <a:ext cx="8995792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E0340"/>
                </a:solidFill>
                <a:latin typeface="Questrial"/>
              </a:rPr>
              <a:t>Image data with and without segmentation masks.</a:t>
            </a:r>
          </a:p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1764600" y="8334457"/>
            <a:ext cx="442224" cy="1148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756"/>
              </a:lnSpc>
            </a:pPr>
            <a:r>
              <a:rPr lang="en-US" sz="5738">
                <a:solidFill>
                  <a:srgbClr val="0E0340"/>
                </a:solidFill>
                <a:latin typeface="TT Chocolates Bold"/>
              </a:rPr>
              <a:t>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782707" y="7244268"/>
            <a:ext cx="5540382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E0340"/>
                </a:solidFill>
                <a:latin typeface="Questrial"/>
              </a:rPr>
              <a:t>RGB images with size 256*256*3</a:t>
            </a:r>
          </a:p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694285" y="6744304"/>
            <a:ext cx="501896" cy="1259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681"/>
              </a:lnSpc>
            </a:pPr>
            <a:r>
              <a:rPr lang="en-US" sz="6283">
                <a:solidFill>
                  <a:srgbClr val="0E0340"/>
                </a:solidFill>
                <a:latin typeface="TT Chocolates Bold"/>
              </a:rPr>
              <a:t>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782707" y="5674736"/>
            <a:ext cx="8610138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0E0340"/>
                </a:solidFill>
                <a:latin typeface="Questrial"/>
              </a:rPr>
              <a:t>3842 unlabeled images and 640 labeled images</a:t>
            </a: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1911472" y="5016131"/>
            <a:ext cx="99153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E0340"/>
                </a:solidFill>
                <a:latin typeface="Questrial"/>
              </a:rPr>
              <a:t>Image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517143" y="5016131"/>
            <a:ext cx="287766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E0340"/>
                </a:solidFill>
                <a:latin typeface="Questrial"/>
              </a:rPr>
              <a:t>Segmentation Mask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85053" y="3575826"/>
            <a:ext cx="13188010" cy="4099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6"/>
              </a:lnSpc>
            </a:pPr>
          </a:p>
          <a:p>
            <a:pPr algn="ctr">
              <a:lnSpc>
                <a:spcPts val="6186"/>
              </a:lnSpc>
            </a:pPr>
            <a:r>
              <a:rPr lang="en-US" sz="4419">
                <a:solidFill>
                  <a:srgbClr val="0E0340"/>
                </a:solidFill>
                <a:latin typeface="Questrial"/>
              </a:rPr>
              <a:t>A U-net based customised Encoder-Decoder model pre trained with various pretext conditions</a:t>
            </a:r>
          </a:p>
          <a:p>
            <a:pPr algn="ctr">
              <a:lnSpc>
                <a:spcPts val="5066"/>
              </a:lnSpc>
            </a:pPr>
          </a:p>
          <a:p>
            <a:pPr algn="ctr">
              <a:lnSpc>
                <a:spcPts val="5066"/>
              </a:lnSpc>
            </a:pPr>
            <a:r>
              <a:rPr lang="en-US" sz="3619">
                <a:solidFill>
                  <a:srgbClr val="0E0340"/>
                </a:solidFill>
                <a:latin typeface="Questrial"/>
              </a:rPr>
              <a:t>Test Scores: </a:t>
            </a:r>
          </a:p>
          <a:p>
            <a:pPr algn="ctr">
              <a:lnSpc>
                <a:spcPts val="5066"/>
              </a:lnSpc>
            </a:pPr>
            <a:r>
              <a:rPr lang="en-US" sz="3619">
                <a:solidFill>
                  <a:srgbClr val="0E0340"/>
                </a:solidFill>
                <a:latin typeface="Questrial"/>
              </a:rPr>
              <a:t>Dice Coefficient: 0.81, Jaccard Index: 0.70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068105" y="2844621"/>
            <a:ext cx="20094326" cy="254954"/>
            <a:chOff x="0" y="0"/>
            <a:chExt cx="5292333" cy="671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92333" cy="67148"/>
            </a:xfrm>
            <a:custGeom>
              <a:avLst/>
              <a:gdLst/>
              <a:ahLst/>
              <a:cxnLst/>
              <a:rect r="r" b="b" t="t" l="l"/>
              <a:pathLst>
                <a:path h="67148" w="5292333">
                  <a:moveTo>
                    <a:pt x="0" y="0"/>
                  </a:moveTo>
                  <a:lnTo>
                    <a:pt x="5292333" y="0"/>
                  </a:lnTo>
                  <a:lnTo>
                    <a:pt x="5292333" y="67148"/>
                  </a:lnTo>
                  <a:lnTo>
                    <a:pt x="0" y="6714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292333" cy="1147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058350" y="477132"/>
            <a:ext cx="6171300" cy="122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225"/>
              </a:lnSpc>
            </a:pPr>
            <a:r>
              <a:rPr lang="en-US" sz="8870">
                <a:solidFill>
                  <a:srgbClr val="0E0340"/>
                </a:solidFill>
                <a:latin typeface="TT Chocolates Bold"/>
              </a:rPr>
              <a:t>Trial Models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45390" y="1618368"/>
            <a:ext cx="3597220" cy="671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3"/>
              </a:lnSpc>
              <a:spcBef>
                <a:spcPct val="0"/>
              </a:spcBef>
            </a:pPr>
            <a:r>
              <a:rPr lang="en-US" sz="3902">
                <a:solidFill>
                  <a:srgbClr val="0E0340"/>
                </a:solidFill>
                <a:latin typeface="Questrial"/>
              </a:rPr>
              <a:t>(Baseline Model)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3465020" y="8359597"/>
            <a:ext cx="11028075" cy="1186435"/>
            <a:chOff x="0" y="0"/>
            <a:chExt cx="2904514" cy="31247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904514" cy="312477"/>
            </a:xfrm>
            <a:custGeom>
              <a:avLst/>
              <a:gdLst/>
              <a:ahLst/>
              <a:cxnLst/>
              <a:rect r="r" b="b" t="t" l="l"/>
              <a:pathLst>
                <a:path h="312477" w="2904514">
                  <a:moveTo>
                    <a:pt x="35803" y="0"/>
                  </a:moveTo>
                  <a:lnTo>
                    <a:pt x="2868711" y="0"/>
                  </a:lnTo>
                  <a:cubicBezTo>
                    <a:pt x="2878206" y="0"/>
                    <a:pt x="2887313" y="3772"/>
                    <a:pt x="2894027" y="10486"/>
                  </a:cubicBezTo>
                  <a:cubicBezTo>
                    <a:pt x="2900742" y="17201"/>
                    <a:pt x="2904514" y="26307"/>
                    <a:pt x="2904514" y="35803"/>
                  </a:cubicBezTo>
                  <a:lnTo>
                    <a:pt x="2904514" y="276674"/>
                  </a:lnTo>
                  <a:cubicBezTo>
                    <a:pt x="2904514" y="286169"/>
                    <a:pt x="2900742" y="295276"/>
                    <a:pt x="2894027" y="301990"/>
                  </a:cubicBezTo>
                  <a:cubicBezTo>
                    <a:pt x="2887313" y="308705"/>
                    <a:pt x="2878206" y="312477"/>
                    <a:pt x="2868711" y="312477"/>
                  </a:cubicBezTo>
                  <a:lnTo>
                    <a:pt x="35803" y="312477"/>
                  </a:lnTo>
                  <a:cubicBezTo>
                    <a:pt x="26307" y="312477"/>
                    <a:pt x="17201" y="308705"/>
                    <a:pt x="10486" y="301990"/>
                  </a:cubicBezTo>
                  <a:cubicBezTo>
                    <a:pt x="3772" y="295276"/>
                    <a:pt x="0" y="286169"/>
                    <a:pt x="0" y="276674"/>
                  </a:cubicBezTo>
                  <a:lnTo>
                    <a:pt x="0" y="35803"/>
                  </a:lnTo>
                  <a:cubicBezTo>
                    <a:pt x="0" y="26307"/>
                    <a:pt x="3772" y="17201"/>
                    <a:pt x="10486" y="10486"/>
                  </a:cubicBezTo>
                  <a:cubicBezTo>
                    <a:pt x="17201" y="3772"/>
                    <a:pt x="26307" y="0"/>
                    <a:pt x="35803" y="0"/>
                  </a:cubicBezTo>
                  <a:close/>
                </a:path>
              </a:pathLst>
            </a:custGeom>
            <a:solidFill>
              <a:srgbClr val="E0DAE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904514" cy="360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048362" y="8500693"/>
            <a:ext cx="4844016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69"/>
              </a:lnSpc>
            </a:pPr>
            <a:r>
              <a:rPr lang="en-US" sz="5120">
                <a:solidFill>
                  <a:srgbClr val="0E0340"/>
                </a:solidFill>
                <a:latin typeface="TT Chocolates Bold"/>
              </a:rPr>
              <a:t>Inference Time: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36246" y="8612149"/>
            <a:ext cx="5448920" cy="65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51"/>
              </a:lnSpc>
            </a:pPr>
            <a:r>
              <a:rPr lang="en-US" sz="3751">
                <a:solidFill>
                  <a:srgbClr val="0E0340"/>
                </a:solidFill>
                <a:latin typeface="Questrial"/>
              </a:rPr>
              <a:t>50 seconds/100 images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37380" y="4223459"/>
            <a:ext cx="13188010" cy="4487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6"/>
              </a:lnSpc>
            </a:pPr>
            <a:r>
              <a:rPr lang="en-US" sz="3619">
                <a:solidFill>
                  <a:srgbClr val="0E0340"/>
                </a:solidFill>
                <a:latin typeface="Questrial"/>
              </a:rPr>
              <a:t>While analysing the output produced by a standalone model, we inferred that there are a lot of tiny noise patches. </a:t>
            </a:r>
          </a:p>
          <a:p>
            <a:pPr algn="ctr">
              <a:lnSpc>
                <a:spcPts val="5066"/>
              </a:lnSpc>
            </a:pPr>
            <a:r>
              <a:rPr lang="en-US" sz="3619">
                <a:solidFill>
                  <a:srgbClr val="0E0340"/>
                </a:solidFill>
                <a:latin typeface="Questrial"/>
              </a:rPr>
              <a:t>So, another U-Net architecure based model was trained to learn these tiny patches and remove them.</a:t>
            </a:r>
          </a:p>
          <a:p>
            <a:pPr algn="ctr">
              <a:lnSpc>
                <a:spcPts val="5066"/>
              </a:lnSpc>
            </a:pPr>
          </a:p>
          <a:p>
            <a:pPr algn="ctr">
              <a:lnSpc>
                <a:spcPts val="5066"/>
              </a:lnSpc>
            </a:pPr>
            <a:r>
              <a:rPr lang="en-US" sz="3619">
                <a:solidFill>
                  <a:srgbClr val="0E0340"/>
                </a:solidFill>
                <a:latin typeface="Questrial"/>
              </a:rPr>
              <a:t>Validation Scores: </a:t>
            </a:r>
          </a:p>
          <a:p>
            <a:pPr algn="ctr">
              <a:lnSpc>
                <a:spcPts val="5066"/>
              </a:lnSpc>
            </a:pPr>
            <a:r>
              <a:rPr lang="en-US" sz="3619">
                <a:solidFill>
                  <a:srgbClr val="0E0340"/>
                </a:solidFill>
                <a:latin typeface="Questrial"/>
              </a:rPr>
              <a:t>Dice Coefficient: 0.83, Jaccard Index: 0.72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068105" y="2844621"/>
            <a:ext cx="20094326" cy="254954"/>
            <a:chOff x="0" y="0"/>
            <a:chExt cx="5292333" cy="671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92333" cy="67148"/>
            </a:xfrm>
            <a:custGeom>
              <a:avLst/>
              <a:gdLst/>
              <a:ahLst/>
              <a:cxnLst/>
              <a:rect r="r" b="b" t="t" l="l"/>
              <a:pathLst>
                <a:path h="67148" w="5292333">
                  <a:moveTo>
                    <a:pt x="0" y="0"/>
                  </a:moveTo>
                  <a:lnTo>
                    <a:pt x="5292333" y="0"/>
                  </a:lnTo>
                  <a:lnTo>
                    <a:pt x="5292333" y="67148"/>
                  </a:lnTo>
                  <a:lnTo>
                    <a:pt x="0" y="6714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292333" cy="1147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058350" y="477132"/>
            <a:ext cx="6171300" cy="122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225"/>
              </a:lnSpc>
            </a:pPr>
            <a:r>
              <a:rPr lang="en-US" sz="8870">
                <a:solidFill>
                  <a:srgbClr val="0E0340"/>
                </a:solidFill>
                <a:latin typeface="TT Chocolates Bold"/>
              </a:rPr>
              <a:t>Trial Models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736924" y="1618368"/>
            <a:ext cx="6814151" cy="671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3"/>
              </a:lnSpc>
              <a:spcBef>
                <a:spcPct val="0"/>
              </a:spcBef>
            </a:pPr>
            <a:r>
              <a:rPr lang="en-US" sz="3902">
                <a:solidFill>
                  <a:srgbClr val="0E0340"/>
                </a:solidFill>
                <a:latin typeface="Questrial"/>
              </a:rPr>
              <a:t>(Two Sequential U-Net models)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68105" y="2844621"/>
            <a:ext cx="20094326" cy="254954"/>
            <a:chOff x="0" y="0"/>
            <a:chExt cx="5292333" cy="671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292333" cy="67148"/>
            </a:xfrm>
            <a:custGeom>
              <a:avLst/>
              <a:gdLst/>
              <a:ahLst/>
              <a:cxnLst/>
              <a:rect r="r" b="b" t="t" l="l"/>
              <a:pathLst>
                <a:path h="67148" w="5292333">
                  <a:moveTo>
                    <a:pt x="0" y="0"/>
                  </a:moveTo>
                  <a:lnTo>
                    <a:pt x="5292333" y="0"/>
                  </a:lnTo>
                  <a:lnTo>
                    <a:pt x="5292333" y="67148"/>
                  </a:lnTo>
                  <a:lnTo>
                    <a:pt x="0" y="6714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292333" cy="1147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503770" y="3889671"/>
            <a:ext cx="13280460" cy="4666964"/>
          </a:xfrm>
          <a:custGeom>
            <a:avLst/>
            <a:gdLst/>
            <a:ahLst/>
            <a:cxnLst/>
            <a:rect r="r" b="b" t="t" l="l"/>
            <a:pathLst>
              <a:path h="4666964" w="13280460">
                <a:moveTo>
                  <a:pt x="0" y="0"/>
                </a:moveTo>
                <a:lnTo>
                  <a:pt x="13280460" y="0"/>
                </a:lnTo>
                <a:lnTo>
                  <a:pt x="13280460" y="4666963"/>
                </a:lnTo>
                <a:lnTo>
                  <a:pt x="0" y="4666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57" t="0" r="-65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058350" y="477132"/>
            <a:ext cx="6171300" cy="122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225"/>
              </a:lnSpc>
            </a:pPr>
            <a:r>
              <a:rPr lang="en-US" sz="8870">
                <a:solidFill>
                  <a:srgbClr val="0E0340"/>
                </a:solidFill>
                <a:latin typeface="TT Chocolates Bold"/>
              </a:rPr>
              <a:t>Trial Models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017182" y="1618368"/>
            <a:ext cx="12253636" cy="671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3"/>
              </a:lnSpc>
              <a:spcBef>
                <a:spcPct val="0"/>
              </a:spcBef>
            </a:pPr>
            <a:r>
              <a:rPr lang="en-US" sz="3902">
                <a:solidFill>
                  <a:srgbClr val="0E0340"/>
                </a:solidFill>
                <a:latin typeface="Questrial"/>
              </a:rPr>
              <a:t>(Two Sequential U-Net models - Visualizing the Outputs)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646724"/>
            <a:ext cx="21045830" cy="2443182"/>
            <a:chOff x="0" y="0"/>
            <a:chExt cx="5542935" cy="643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42935" cy="643472"/>
            </a:xfrm>
            <a:custGeom>
              <a:avLst/>
              <a:gdLst/>
              <a:ahLst/>
              <a:cxnLst/>
              <a:rect r="r" b="b" t="t" l="l"/>
              <a:pathLst>
                <a:path h="643472" w="5542935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854276" y="3262338"/>
            <a:ext cx="14579447" cy="6795740"/>
          </a:xfrm>
          <a:custGeom>
            <a:avLst/>
            <a:gdLst/>
            <a:ahLst/>
            <a:cxnLst/>
            <a:rect r="r" b="b" t="t" l="l"/>
            <a:pathLst>
              <a:path h="6795740" w="14579447">
                <a:moveTo>
                  <a:pt x="0" y="0"/>
                </a:moveTo>
                <a:lnTo>
                  <a:pt x="14579448" y="0"/>
                </a:lnTo>
                <a:lnTo>
                  <a:pt x="14579448" y="6795740"/>
                </a:lnTo>
                <a:lnTo>
                  <a:pt x="0" y="67957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947248"/>
            <a:ext cx="16218413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FFFFF"/>
                </a:solidFill>
                <a:latin typeface="TT Chocolates Bold"/>
              </a:rPr>
              <a:t>Model Innovation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646724"/>
            <a:ext cx="21045830" cy="2443182"/>
            <a:chOff x="0" y="0"/>
            <a:chExt cx="5542935" cy="643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42935" cy="643472"/>
            </a:xfrm>
            <a:custGeom>
              <a:avLst/>
              <a:gdLst/>
              <a:ahLst/>
              <a:cxnLst/>
              <a:rect r="r" b="b" t="t" l="l"/>
              <a:pathLst>
                <a:path h="643472" w="5542935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47248"/>
            <a:ext cx="16218413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FFFFF"/>
                </a:solidFill>
                <a:latin typeface="TT Chocolates Bold"/>
              </a:rPr>
              <a:t>Model Innovation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465733" y="3916484"/>
            <a:ext cx="13344347" cy="5667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3"/>
              </a:lnSpc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We did multiple pretext training to maximise the power of self supervision.</a:t>
            </a:r>
            <a:r>
              <a:rPr lang="en-US" sz="2480">
                <a:solidFill>
                  <a:srgbClr val="000000"/>
                </a:solidFill>
                <a:latin typeface="Canva Sans"/>
              </a:rPr>
              <a:t> </a:t>
            </a:r>
          </a:p>
          <a:p>
            <a:pPr algn="ctr">
              <a:lnSpc>
                <a:spcPts val="3473"/>
              </a:lnSpc>
            </a:pPr>
          </a:p>
          <a:p>
            <a:pPr algn="ctr">
              <a:lnSpc>
                <a:spcPts val="3473"/>
              </a:lnSpc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Validation Scores: </a:t>
            </a:r>
          </a:p>
          <a:p>
            <a:pPr algn="ctr">
              <a:lnSpc>
                <a:spcPts val="3473"/>
              </a:lnSpc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Dice Coefficient: 0.83864, Jaccard Index: 0.723053</a:t>
            </a:r>
          </a:p>
          <a:p>
            <a:pPr algn="ctr">
              <a:lnSpc>
                <a:spcPts val="3473"/>
              </a:lnSpc>
            </a:pPr>
          </a:p>
          <a:p>
            <a:pPr algn="ctr">
              <a:lnSpc>
                <a:spcPts val="3473"/>
              </a:lnSpc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On applying the </a:t>
            </a:r>
            <a:r>
              <a:rPr lang="en-US" sz="2480">
                <a:solidFill>
                  <a:srgbClr val="000000"/>
                </a:solidFill>
                <a:latin typeface="Canva Sans Bold"/>
              </a:rPr>
              <a:t>previous sequential</a:t>
            </a:r>
            <a:r>
              <a:rPr lang="en-US" sz="2480">
                <a:solidFill>
                  <a:srgbClr val="000000"/>
                </a:solidFill>
                <a:latin typeface="Canva Sans"/>
              </a:rPr>
              <a:t> model to this,</a:t>
            </a:r>
          </a:p>
          <a:p>
            <a:pPr algn="ctr">
              <a:lnSpc>
                <a:spcPts val="3473"/>
              </a:lnSpc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Validation Scores: </a:t>
            </a:r>
          </a:p>
          <a:p>
            <a:pPr algn="ctr">
              <a:lnSpc>
                <a:spcPts val="3473"/>
              </a:lnSpc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Dice Coefficient: 0.83888, Jaccard Index: 0.723393</a:t>
            </a:r>
          </a:p>
          <a:p>
            <a:pPr algn="ctr">
              <a:lnSpc>
                <a:spcPts val="3473"/>
              </a:lnSpc>
            </a:pPr>
          </a:p>
          <a:p>
            <a:pPr algn="ctr">
              <a:lnSpc>
                <a:spcPts val="3473"/>
              </a:lnSpc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Further Work:</a:t>
            </a:r>
          </a:p>
          <a:p>
            <a:pPr algn="ctr">
              <a:lnSpc>
                <a:spcPts val="3473"/>
              </a:lnSpc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Rather than using union in the last layer to concatenate the outputs, we can use a U-Net model that tries to learn the weightage for each of the pretext model outputs</a:t>
            </a:r>
          </a:p>
          <a:p>
            <a:pPr algn="ctr">
              <a:lnSpc>
                <a:spcPts val="3473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DAGDqIhwYzI</dc:identifier>
  <dcterms:modified xsi:type="dcterms:W3CDTF">2011-08-01T06:04:30Z</dcterms:modified>
  <cp:revision>1</cp:revision>
  <dc:title>HistologyNet</dc:title>
</cp:coreProperties>
</file>

<file path=docProps/thumbnail.jpeg>
</file>